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85" r:id="rId3"/>
    <p:sldId id="294" r:id="rId4"/>
    <p:sldId id="304" r:id="rId5"/>
    <p:sldId id="292" r:id="rId6"/>
    <p:sldId id="293" r:id="rId7"/>
    <p:sldId id="286" r:id="rId8"/>
    <p:sldId id="288" r:id="rId9"/>
    <p:sldId id="404" r:id="rId10"/>
    <p:sldId id="289" r:id="rId11"/>
    <p:sldId id="405" r:id="rId12"/>
    <p:sldId id="290" r:id="rId13"/>
    <p:sldId id="291" r:id="rId14"/>
    <p:sldId id="300" r:id="rId15"/>
    <p:sldId id="301" r:id="rId16"/>
    <p:sldId id="258" r:id="rId17"/>
    <p:sldId id="260" r:id="rId18"/>
    <p:sldId id="261" r:id="rId19"/>
    <p:sldId id="262" r:id="rId20"/>
    <p:sldId id="264" r:id="rId21"/>
    <p:sldId id="295" r:id="rId22"/>
    <p:sldId id="303" r:id="rId23"/>
    <p:sldId id="296" r:id="rId24"/>
    <p:sldId id="297" r:id="rId25"/>
    <p:sldId id="310" r:id="rId26"/>
    <p:sldId id="281" r:id="rId27"/>
    <p:sldId id="278" r:id="rId28"/>
    <p:sldId id="280" r:id="rId29"/>
    <p:sldId id="330" r:id="rId30"/>
    <p:sldId id="333" r:id="rId31"/>
    <p:sldId id="332" r:id="rId32"/>
    <p:sldId id="334" r:id="rId33"/>
    <p:sldId id="311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401" r:id="rId66"/>
    <p:sldId id="287" r:id="rId67"/>
    <p:sldId id="402" r:id="rId68"/>
    <p:sldId id="403" r:id="rId69"/>
    <p:sldId id="337" r:id="rId70"/>
    <p:sldId id="335" r:id="rId71"/>
    <p:sldId id="33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89" autoAdjust="0"/>
    <p:restoredTop sz="95118" autoAdjust="0"/>
  </p:normalViewPr>
  <p:slideViewPr>
    <p:cSldViewPr snapToGrid="0" snapToObjects="1">
      <p:cViewPr varScale="1">
        <p:scale>
          <a:sx n="90" d="100"/>
          <a:sy n="90" d="100"/>
        </p:scale>
        <p:origin x="9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8/7/2022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710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29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840018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63402A-9DCD-5BCB-3CE9-AFB9D9B08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3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SMD: Hedges’ </a:t>
            </a:r>
            <a:r>
              <a:rPr lang="en-US" sz="2800" i="1" dirty="0"/>
              <a:t>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8"/>
            <a:ext cx="2945250" cy="27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95642-D163-9A44-D0C1-FD5728C3FE4B}"/>
              </a:ext>
            </a:extLst>
          </p:cNvPr>
          <p:cNvSpPr txBox="1"/>
          <p:nvPr/>
        </p:nvSpPr>
        <p:spPr>
          <a:xfrm>
            <a:off x="1060704" y="2779776"/>
            <a:ext cx="329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g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g.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386F-A462-A6C2-782E-88B5C0EC1D12}"/>
              </a:ext>
            </a:extLst>
          </p:cNvPr>
          <p:cNvSpPr txBox="1"/>
          <p:nvPr/>
        </p:nvSpPr>
        <p:spPr>
          <a:xfrm>
            <a:off x="1968666" y="3237841"/>
            <a:ext cx="329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478A3-61FD-F30D-AD24-D3129D477993}"/>
              </a:ext>
            </a:extLst>
          </p:cNvPr>
          <p:cNvSpPr txBox="1"/>
          <p:nvPr/>
        </p:nvSpPr>
        <p:spPr>
          <a:xfrm>
            <a:off x="5423066" y="2546585"/>
            <a:ext cx="3291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009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pPr>
              <a:lnSpc>
                <a:spcPct val="110000"/>
              </a:lnSpc>
            </a:pPr>
            <a:r>
              <a:rPr lang="en-US" dirty="0"/>
              <a:t>Assume </a:t>
            </a:r>
            <a:r>
              <a:rPr lang="en-US" b="1" i="1" dirty="0"/>
              <a:t>g = 0.8 across studies </a:t>
            </a:r>
            <a:r>
              <a:rPr lang="en-US" dirty="0"/>
              <a:t>comparing the marginal population to the core population</a:t>
            </a:r>
          </a:p>
          <a:p>
            <a:pPr>
              <a:lnSpc>
                <a:spcPct val="120000"/>
              </a:lnSpc>
            </a:pPr>
            <a:r>
              <a:rPr lang="en-US" b="1" i="1" dirty="0"/>
              <a:t>If we know the SD of, say, sprint speed (1.2)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We need to turn our equations into functions….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47314"/>
            <a:ext cx="9144000" cy="5110088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lnRR_Q10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log Q10 response ratio.  Note that temperature 2 is placed in the numerator and temperature 1 is in the denominator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r1  Mean physiological rate for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r2  Mean physiological rate for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 Standard deviation for physiological rates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 Standard deviation for physiological rates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  Sample size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  Sample size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name Character string for column name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@example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30, name = 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acclim</a:t>
            </a:r>
            <a:r>
              <a:rPr i="1" dirty="0">
                <a:solidFill>
                  <a:srgbClr val="60A0B0"/>
                </a:solidFill>
                <a:latin typeface="Courier"/>
              </a:rPr>
              <a:t>")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@export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(t1, t2, r1, r2, sd1, sd2, n1, n2,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solidFill>
                  <a:srgbClr val="4070A0"/>
                </a:solidFill>
                <a:latin typeface="Courier"/>
              </a:rPr>
              <a:t>"acute"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br>
              <a:rPr dirty="0"/>
            </a:br>
            <a:r>
              <a:rPr dirty="0">
                <a:latin typeface="Courier"/>
              </a:rPr>
              <a:t>    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  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(r2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r1)</a:t>
            </a:r>
            <a:br>
              <a:rPr dirty="0"/>
            </a:br>
            <a:r>
              <a:rPr dirty="0">
                <a:latin typeface="Courier"/>
              </a:rPr>
              <a:t>  V_lnRR_Q10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((sd1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(n1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(sd2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            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(lnRR_Q10, V_lnRR_Q10)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colnames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"lnRR_Q10"</a:t>
            </a:r>
            <a:r>
              <a:rPr dirty="0">
                <a:latin typeface="Courier"/>
              </a:rPr>
              <a:t>, name),  </a:t>
            </a:r>
            <a:br>
              <a:rPr dirty="0"/>
            </a:br>
            <a:r>
              <a:rPr dirty="0">
                <a:latin typeface="Courier"/>
              </a:rPr>
              <a:t>           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"V_lnRR_Q10"</a:t>
            </a:r>
            <a:r>
              <a:rPr dirty="0">
                <a:latin typeface="Courier"/>
              </a:rPr>
              <a:t>, name))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81FC5-8EF8-D586-2204-1FDE5EDC9203}"/>
              </a:ext>
            </a:extLst>
          </p:cNvPr>
          <p:cNvSpPr txBox="1"/>
          <p:nvPr/>
        </p:nvSpPr>
        <p:spPr>
          <a:xfrm>
            <a:off x="1730326" y="1563404"/>
            <a:ext cx="604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</a:t>
            </a:r>
            <a:r>
              <a:rPr lang="en-US" dirty="0" err="1"/>
              <a:t>nuis</a:t>
            </a:r>
            <a:r>
              <a:rPr lang="en-US" dirty="0"/>
              <a:t>-het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do some calculations…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13" y="1589650"/>
            <a:ext cx="8764173" cy="516284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/download/fb3ht/"</a:t>
            </a:r>
            <a:r>
              <a:rPr dirty="0">
                <a:latin typeface="Courier"/>
              </a:rPr>
              <a:t>) 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lnRRQ10 and it's associated sampling variance</a:t>
            </a:r>
            <a:br>
              <a:rPr dirty="0"/>
            </a:b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cbind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lnRR_Q10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t1 =</a:t>
            </a:r>
            <a:r>
              <a:rPr dirty="0">
                <a:latin typeface="Courier"/>
              </a:rPr>
              <a:t> t1, </a:t>
            </a:r>
            <a:r>
              <a:rPr dirty="0">
                <a:solidFill>
                  <a:srgbClr val="7D9029"/>
                </a:solidFill>
                <a:latin typeface="Courier"/>
              </a:rPr>
              <a:t>t2 =</a:t>
            </a:r>
            <a:r>
              <a:rPr dirty="0">
                <a:latin typeface="Courier"/>
              </a:rPr>
              <a:t> t2, </a:t>
            </a:r>
            <a:r>
              <a:rPr dirty="0">
                <a:solidFill>
                  <a:srgbClr val="7D9029"/>
                </a:solidFill>
                <a:latin typeface="Courier"/>
              </a:rPr>
              <a:t>r1 =</a:t>
            </a:r>
            <a:r>
              <a:rPr dirty="0">
                <a:latin typeface="Courier"/>
              </a:rPr>
              <a:t> mean_t1, </a:t>
            </a:r>
            <a:r>
              <a:rPr dirty="0">
                <a:solidFill>
                  <a:srgbClr val="7D9029"/>
                </a:solidFill>
                <a:latin typeface="Courier"/>
              </a:rPr>
              <a:t>r2 =</a:t>
            </a:r>
            <a:r>
              <a:rPr dirty="0">
                <a:latin typeface="Courier"/>
              </a:rPr>
              <a:t> mean_t2, </a:t>
            </a:r>
            <a:r>
              <a:rPr dirty="0">
                <a:solidFill>
                  <a:srgbClr val="7D9029"/>
                </a:solidFill>
                <a:latin typeface="Courier"/>
              </a:rPr>
              <a:t>sd1 =</a:t>
            </a:r>
            <a:r>
              <a:rPr dirty="0">
                <a:latin typeface="Courier"/>
              </a:rPr>
              <a:t> sd_t1, </a:t>
            </a:r>
            <a:r>
              <a:rPr dirty="0">
                <a:solidFill>
                  <a:srgbClr val="7D9029"/>
                </a:solidFill>
                <a:latin typeface="Courier"/>
              </a:rPr>
              <a:t>sd2 =</a:t>
            </a:r>
            <a:r>
              <a:rPr dirty="0">
                <a:latin typeface="Courier"/>
              </a:rPr>
              <a:t> sd_t2, </a:t>
            </a:r>
            <a:r>
              <a:rPr dirty="0">
                <a:solidFill>
                  <a:srgbClr val="7D9029"/>
                </a:solidFill>
                <a:latin typeface="Courier"/>
              </a:rPr>
              <a:t>n1 =</a:t>
            </a:r>
            <a:r>
              <a:rPr dirty="0">
                <a:latin typeface="Courier"/>
              </a:rPr>
              <a:t> n_t1, </a:t>
            </a:r>
            <a:r>
              <a:rPr dirty="0">
                <a:solidFill>
                  <a:srgbClr val="7D9029"/>
                </a:solidFill>
                <a:latin typeface="Courier"/>
              </a:rPr>
              <a:t>n2 =</a:t>
            </a:r>
            <a:r>
              <a:rPr dirty="0">
                <a:latin typeface="Courier"/>
              </a:rPr>
              <a:t> n_t2,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head</a:t>
            </a:r>
            <a:r>
              <a:rPr dirty="0">
                <a:latin typeface="Courier"/>
              </a:rPr>
              <a:t>(q10_dat)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         </a:t>
            </a:r>
            <a:r>
              <a:rPr dirty="0" err="1">
                <a:latin typeface="Courier"/>
              </a:rPr>
              <a:t>study_name</a:t>
            </a:r>
            <a:r>
              <a:rPr dirty="0">
                <a:latin typeface="Courier"/>
              </a:rPr>
              <a:t> year           species     order  </a:t>
            </a:r>
            <a:r>
              <a:rPr dirty="0" err="1">
                <a:latin typeface="Courier"/>
              </a:rPr>
              <a:t>life_stage</a:t>
            </a:r>
            <a:r>
              <a:rPr dirty="0">
                <a:latin typeface="Courier"/>
              </a:rPr>
              <a:t>
## 1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2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3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4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5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6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        Q10 source   lnRR_Q10 V_lnRR_Q10
## 1 0.3257666  Fig1B -1.1215741  0.4596238
## 2 0.1409586  Fig1B -1.9592889  0.3918671
## 3 0.3143272  Fig1B -1.1573207  0.1956786
## 4 0.4602349  Fig1B -0.7760182  0.4986339
## 5 0.2384836  Fig1B -1.4334546  0.3569331
## 6 0.4296305  Fig1B -0.8448297  0.1582664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0E85CE-C529-059D-0112-371109CC802B}"/>
              </a:ext>
            </a:extLst>
          </p:cNvPr>
          <p:cNvSpPr/>
          <p:nvPr/>
        </p:nvSpPr>
        <p:spPr>
          <a:xfrm>
            <a:off x="267286" y="5148775"/>
            <a:ext cx="8553157" cy="633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 algn="ctr">
                  <a:buNone/>
                </a:pPr>
                <a:r>
                  <a:rPr b="1" dirty="0"/>
                  <a:t>For the </a:t>
                </a:r>
                <a:r>
                  <a:rPr lang="en-AU" b="1" dirty="0"/>
                  <a:t>sixth</a:t>
                </a:r>
                <a:r>
                  <a:rPr b="1" dirty="0"/>
                  <a:t>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</a:t>
                </a:r>
                <a:r>
                  <a:rPr lang="en-AU" b="1" dirty="0"/>
                  <a:t>5</a:t>
                </a:r>
                <a:r>
                  <a:rPr b="1" dirty="0"/>
                  <a:t>7% (1-0.</a:t>
                </a:r>
                <a:r>
                  <a:rPr lang="en-AU" b="1"/>
                  <a:t>429</a:t>
                </a:r>
                <a:r>
                  <a:rPr b="1"/>
                  <a:t>)</a:t>
                </a:r>
                <a:r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t="-161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01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F63E1-AA48-D37E-11E2-D331666A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0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8162</TotalTime>
  <Words>6746</Words>
  <Application>Microsoft Macintosh PowerPoint</Application>
  <PresentationFormat>On-screen Show (4:3)</PresentationFormat>
  <Paragraphs>379</Paragraphs>
  <Slides>71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What we won’t have time to cover…sorry!</vt:lpstr>
      <vt:lpstr>Workshop Overview</vt:lpstr>
      <vt:lpstr>We have a webpage!  </vt:lpstr>
      <vt:lpstr>What we’ll use to code and analyze</vt:lpstr>
      <vt:lpstr>PowerPoint Presentation</vt:lpstr>
      <vt:lpstr>What is a meta-analysis?</vt:lpstr>
      <vt:lpstr>What is a meta-analysis?</vt:lpstr>
      <vt:lpstr>Why do we want to do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SMD: Hedges’ g</vt:lpstr>
      <vt:lpstr>Sampling (error) variance for Hedges’ g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We need to turn our equations into functions….</vt:lpstr>
      <vt:lpstr>Let’s do some calculations…</vt:lpstr>
      <vt:lpstr>How to interpret?</vt:lpstr>
      <vt:lpstr>How to interpret?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177</cp:revision>
  <dcterms:created xsi:type="dcterms:W3CDTF">2022-06-05T22:41:34Z</dcterms:created>
  <dcterms:modified xsi:type="dcterms:W3CDTF">2022-07-08T04:14:14Z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